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9"/>
  </p:notesMasterIdLst>
  <p:sldIdLst>
    <p:sldId id="256" r:id="rId2"/>
    <p:sldId id="257" r:id="rId3"/>
    <p:sldId id="259" r:id="rId4"/>
    <p:sldId id="258" r:id="rId5"/>
    <p:sldId id="260" r:id="rId6"/>
    <p:sldId id="261" r:id="rId7"/>
    <p:sldId id="262" r:id="rId8"/>
  </p:sldIdLst>
  <p:sldSz cx="9144000" cy="6858000" type="screen4x3"/>
  <p:notesSz cx="6881813"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1" d="100"/>
          <a:sy n="61" d="100"/>
        </p:scale>
        <p:origin x="504" y="3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82119"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46" tIns="46223" rIns="92446" bIns="46223" numCol="1" anchor="t" anchorCtr="0" compatLnSpc="1">
            <a:prstTxWarp prst="textNoShape">
              <a:avLst/>
            </a:prstTxWarp>
          </a:bodyPr>
          <a:lstStyle>
            <a:lvl1pPr eaLnBrk="1" hangingPunct="1">
              <a:defRPr sz="1200">
                <a:latin typeface="Arial" charset="0"/>
              </a:defRPr>
            </a:lvl1pPr>
          </a:lstStyle>
          <a:p>
            <a:endParaRPr lang="en-US" altLang="en-US"/>
          </a:p>
        </p:txBody>
      </p:sp>
      <p:sp>
        <p:nvSpPr>
          <p:cNvPr id="15363" name="Rectangle 3"/>
          <p:cNvSpPr>
            <a:spLocks noGrp="1" noChangeArrowheads="1"/>
          </p:cNvSpPr>
          <p:nvPr>
            <p:ph type="dt" idx="1"/>
          </p:nvPr>
        </p:nvSpPr>
        <p:spPr bwMode="auto">
          <a:xfrm>
            <a:off x="3898102" y="0"/>
            <a:ext cx="2982119"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46" tIns="46223" rIns="92446" bIns="46223" numCol="1" anchor="t" anchorCtr="0" compatLnSpc="1">
            <a:prstTxWarp prst="textNoShape">
              <a:avLst/>
            </a:prstTxWarp>
          </a:bodyPr>
          <a:lstStyle>
            <a:lvl1pPr algn="r" eaLnBrk="1" hangingPunct="1">
              <a:defRPr sz="1200">
                <a:latin typeface="Arial" charset="0"/>
              </a:defRPr>
            </a:lvl1pPr>
          </a:lstStyle>
          <a:p>
            <a:endParaRPr lang="en-US" altLang="en-US"/>
          </a:p>
        </p:txBody>
      </p:sp>
      <p:sp>
        <p:nvSpPr>
          <p:cNvPr id="15364" name="Rectangle 4"/>
          <p:cNvSpPr>
            <a:spLocks noGrp="1" noRot="1" noChangeAspect="1" noChangeArrowheads="1" noTextEdit="1"/>
          </p:cNvSpPr>
          <p:nvPr>
            <p:ph type="sldImg" idx="2"/>
          </p:nvPr>
        </p:nvSpPr>
        <p:spPr bwMode="auto">
          <a:xfrm>
            <a:off x="11176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688182" y="4415790"/>
            <a:ext cx="550545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46" tIns="46223" rIns="92446" bIns="4622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366" name="Rectangle 6"/>
          <p:cNvSpPr>
            <a:spLocks noGrp="1" noChangeArrowheads="1"/>
          </p:cNvSpPr>
          <p:nvPr>
            <p:ph type="ftr" sz="quarter" idx="4"/>
          </p:nvPr>
        </p:nvSpPr>
        <p:spPr bwMode="auto">
          <a:xfrm>
            <a:off x="0" y="8829967"/>
            <a:ext cx="2982119"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46" tIns="46223" rIns="92446" bIns="46223" numCol="1" anchor="b" anchorCtr="0" compatLnSpc="1">
            <a:prstTxWarp prst="textNoShape">
              <a:avLst/>
            </a:prstTxWarp>
          </a:bodyPr>
          <a:lstStyle>
            <a:lvl1pPr eaLnBrk="1" hangingPunct="1">
              <a:defRPr sz="1200">
                <a:latin typeface="Arial" charset="0"/>
              </a:defRPr>
            </a:lvl1pPr>
          </a:lstStyle>
          <a:p>
            <a:endParaRPr lang="en-US" altLang="en-US"/>
          </a:p>
        </p:txBody>
      </p:sp>
      <p:sp>
        <p:nvSpPr>
          <p:cNvPr id="15367" name="Rectangle 7"/>
          <p:cNvSpPr>
            <a:spLocks noGrp="1" noChangeArrowheads="1"/>
          </p:cNvSpPr>
          <p:nvPr>
            <p:ph type="sldNum" sz="quarter" idx="5"/>
          </p:nvPr>
        </p:nvSpPr>
        <p:spPr bwMode="auto">
          <a:xfrm>
            <a:off x="3898102" y="8829967"/>
            <a:ext cx="2982119"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46" tIns="46223" rIns="92446" bIns="46223" numCol="1" anchor="b" anchorCtr="0" compatLnSpc="1">
            <a:prstTxWarp prst="textNoShape">
              <a:avLst/>
            </a:prstTxWarp>
          </a:bodyPr>
          <a:lstStyle>
            <a:lvl1pPr algn="r" eaLnBrk="1" hangingPunct="1">
              <a:defRPr sz="1200">
                <a:latin typeface="Arial" charset="0"/>
              </a:defRPr>
            </a:lvl1pPr>
          </a:lstStyle>
          <a:p>
            <a:fld id="{7E0278E7-46A9-468D-A4B5-4C992BD839E3}" type="slidenum">
              <a:rPr lang="en-US" altLang="en-US"/>
              <a:pPr/>
              <a:t>‹#›</a:t>
            </a:fld>
            <a:endParaRPr lang="en-US" altLang="en-US"/>
          </a:p>
        </p:txBody>
      </p:sp>
    </p:spTree>
    <p:extLst>
      <p:ext uri="{BB962C8B-B14F-4D97-AF65-F5344CB8AC3E}">
        <p14:creationId xmlns:p14="http://schemas.microsoft.com/office/powerpoint/2010/main" val="221316418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a:t>
            </a:fld>
            <a:endParaRPr lang="en-US" altLang="en-US"/>
          </a:p>
        </p:txBody>
      </p:sp>
    </p:spTree>
    <p:extLst>
      <p:ext uri="{BB962C8B-B14F-4D97-AF65-F5344CB8AC3E}">
        <p14:creationId xmlns:p14="http://schemas.microsoft.com/office/powerpoint/2010/main" val="2618702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a:t>Vigilence</a:t>
            </a:r>
            <a:r>
              <a:rPr lang="en-US" dirty="0"/>
              <a:t> and awareness are insufficient to overcome CDRs – need reliable processes to mitigate</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a:t>
            </a:fld>
            <a:endParaRPr lang="en-US" altLang="en-US"/>
          </a:p>
        </p:txBody>
      </p:sp>
    </p:spTree>
    <p:extLst>
      <p:ext uri="{BB962C8B-B14F-4D97-AF65-F5344CB8AC3E}">
        <p14:creationId xmlns:p14="http://schemas.microsoft.com/office/powerpoint/2010/main" val="2956848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dirty="0"/>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pPr/>
              <a:t>‹#›</a:t>
            </a:fld>
            <a:endParaRPr lang="en-US" altLang="en-US"/>
          </a:p>
        </p:txBody>
      </p:sp>
    </p:spTree>
    <p:extLst>
      <p:ext uri="{BB962C8B-B14F-4D97-AF65-F5344CB8AC3E}">
        <p14:creationId xmlns:p14="http://schemas.microsoft.com/office/powerpoint/2010/main" val="3941403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pPr/>
              <a:t>‹#›</a:t>
            </a:fld>
            <a:endParaRPr lang="en-US" altLang="en-US"/>
          </a:p>
        </p:txBody>
      </p:sp>
    </p:spTree>
    <p:extLst>
      <p:ext uri="{BB962C8B-B14F-4D97-AF65-F5344CB8AC3E}">
        <p14:creationId xmlns:p14="http://schemas.microsoft.com/office/powerpoint/2010/main" val="114311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pPr/>
              <a:t>‹#›</a:t>
            </a:fld>
            <a:endParaRPr lang="en-US" altLang="en-US"/>
          </a:p>
        </p:txBody>
      </p:sp>
    </p:spTree>
    <p:extLst>
      <p:ext uri="{BB962C8B-B14F-4D97-AF65-F5344CB8AC3E}">
        <p14:creationId xmlns:p14="http://schemas.microsoft.com/office/powerpoint/2010/main" val="3639987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pPr/>
              <a:t>‹#›</a:t>
            </a:fld>
            <a:endParaRPr lang="en-US" altLang="en-US"/>
          </a:p>
        </p:txBody>
      </p:sp>
    </p:spTree>
    <p:extLst>
      <p:ext uri="{BB962C8B-B14F-4D97-AF65-F5344CB8AC3E}">
        <p14:creationId xmlns:p14="http://schemas.microsoft.com/office/powerpoint/2010/main" val="379002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pPr/>
              <a:t>‹#›</a:t>
            </a:fld>
            <a:endParaRPr lang="en-US" altLang="en-US"/>
          </a:p>
        </p:txBody>
      </p:sp>
    </p:spTree>
    <p:extLst>
      <p:ext uri="{BB962C8B-B14F-4D97-AF65-F5344CB8AC3E}">
        <p14:creationId xmlns:p14="http://schemas.microsoft.com/office/powerpoint/2010/main" val="3012386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pPr/>
              <a:t>‹#›</a:t>
            </a:fld>
            <a:endParaRPr lang="en-US" altLang="en-US"/>
          </a:p>
        </p:txBody>
      </p:sp>
    </p:spTree>
    <p:extLst>
      <p:ext uri="{BB962C8B-B14F-4D97-AF65-F5344CB8AC3E}">
        <p14:creationId xmlns:p14="http://schemas.microsoft.com/office/powerpoint/2010/main" val="244215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pPr/>
              <a:t>‹#›</a:t>
            </a:fld>
            <a:endParaRPr lang="en-US" altLang="en-US"/>
          </a:p>
        </p:txBody>
      </p:sp>
    </p:spTree>
    <p:extLst>
      <p:ext uri="{BB962C8B-B14F-4D97-AF65-F5344CB8AC3E}">
        <p14:creationId xmlns:p14="http://schemas.microsoft.com/office/powerpoint/2010/main" val="3782836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pPr/>
              <a:t>‹#›</a:t>
            </a:fld>
            <a:endParaRPr lang="en-US" altLang="en-US"/>
          </a:p>
        </p:txBody>
      </p:sp>
    </p:spTree>
    <p:extLst>
      <p:ext uri="{BB962C8B-B14F-4D97-AF65-F5344CB8AC3E}">
        <p14:creationId xmlns:p14="http://schemas.microsoft.com/office/powerpoint/2010/main" val="131915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pPr/>
              <a:t>‹#›</a:t>
            </a:fld>
            <a:endParaRPr lang="en-US" altLang="en-US"/>
          </a:p>
        </p:txBody>
      </p:sp>
    </p:spTree>
    <p:extLst>
      <p:ext uri="{BB962C8B-B14F-4D97-AF65-F5344CB8AC3E}">
        <p14:creationId xmlns:p14="http://schemas.microsoft.com/office/powerpoint/2010/main" val="226827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pPr/>
              <a:t>‹#›</a:t>
            </a:fld>
            <a:endParaRPr lang="en-US" altLang="en-US"/>
          </a:p>
        </p:txBody>
      </p:sp>
    </p:spTree>
    <p:extLst>
      <p:ext uri="{BB962C8B-B14F-4D97-AF65-F5344CB8AC3E}">
        <p14:creationId xmlns:p14="http://schemas.microsoft.com/office/powerpoint/2010/main" val="3908113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pPr/>
              <a:t>‹#›</a:t>
            </a:fld>
            <a:endParaRPr lang="en-US" altLang="en-US"/>
          </a:p>
        </p:txBody>
      </p:sp>
    </p:spTree>
    <p:extLst>
      <p:ext uri="{BB962C8B-B14F-4D97-AF65-F5344CB8AC3E}">
        <p14:creationId xmlns:p14="http://schemas.microsoft.com/office/powerpoint/2010/main" val="2184020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p:cNvSpPr>
            <a:spLocks noGrp="1" noChangeArrowheads="1"/>
          </p:cNvSpPr>
          <p:nvPr>
            <p:ph type="body" idx="1"/>
          </p:nvPr>
        </p:nvSpPr>
        <p:spPr bwMode="auto">
          <a:xfrm>
            <a:off x="685800" y="16764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C41AC441-1C5B-4780-8A3D-9335E012FECA}" type="slidenum">
              <a:rPr lang="en-US" altLang="en-US" smtClean="0"/>
              <a:pPr/>
              <a:t>‹#›</a:t>
            </a:fld>
            <a:endParaRPr lang="en-US" altLang="en-US"/>
          </a:p>
        </p:txBody>
      </p:sp>
      <p:sp>
        <p:nvSpPr>
          <p:cNvPr id="13319" name="Line 7"/>
          <p:cNvSpPr>
            <a:spLocks noChangeShapeType="1"/>
          </p:cNvSpPr>
          <p:nvPr/>
        </p:nvSpPr>
        <p:spPr bwMode="auto">
          <a:xfrm>
            <a:off x="685800" y="14478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hf sldNum="0"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Wingdings" panose="05000000000000000000"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Wingdings" panose="05000000000000000000"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Wingdings" panose="05000000000000000000"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buClr>
                <a:schemeClr val="accent2"/>
              </a:buClr>
            </a:pPr>
            <a:r>
              <a:rPr lang="en-US" altLang="en-US" sz="3600" dirty="0"/>
              <a:t>Brain Teaser – Try This at Home?</a:t>
            </a:r>
          </a:p>
        </p:txBody>
      </p:sp>
      <p:sp>
        <p:nvSpPr>
          <p:cNvPr id="2051" name="Rectangle 3"/>
          <p:cNvSpPr>
            <a:spLocks noGrp="1" noChangeArrowheads="1"/>
          </p:cNvSpPr>
          <p:nvPr>
            <p:ph type="subTitle" idx="1"/>
          </p:nvPr>
        </p:nvSpPr>
        <p:spPr/>
        <p:txBody>
          <a:bodyPr/>
          <a:lstStyle/>
          <a:p>
            <a:r>
              <a:rPr lang="en-US" altLang="en-US" dirty="0"/>
              <a:t>Community Learning Session #4</a:t>
            </a:r>
          </a:p>
          <a:p>
            <a:r>
              <a:rPr lang="en-US" altLang="en-US" dirty="0"/>
              <a:t>March 4</a:t>
            </a:r>
            <a:r>
              <a:rPr lang="en-US" altLang="en-US" baseline="30000" dirty="0"/>
              <a:t>th</a:t>
            </a:r>
            <a:r>
              <a:rPr lang="en-US" altLang="en-US" dirty="0"/>
              <a:t>, 2016</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6324600"/>
            <a:ext cx="2590800" cy="46329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6114288"/>
            <a:ext cx="2511552" cy="7437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dirty="0"/>
              <a:t>Think Back to Your Training</a:t>
            </a:r>
          </a:p>
        </p:txBody>
      </p:sp>
      <p:sp>
        <p:nvSpPr>
          <p:cNvPr id="67587" name="Rectangle 3"/>
          <p:cNvSpPr>
            <a:spLocks noGrp="1" noChangeArrowheads="1"/>
          </p:cNvSpPr>
          <p:nvPr>
            <p:ph type="body" idx="1"/>
          </p:nvPr>
        </p:nvSpPr>
        <p:spPr>
          <a:xfrm>
            <a:off x="685800" y="1676400"/>
            <a:ext cx="7772400" cy="4343400"/>
          </a:xfrm>
        </p:spPr>
        <p:txBody>
          <a:bodyPr/>
          <a:lstStyle/>
          <a:p>
            <a:pPr>
              <a:buSzTx/>
              <a:buFont typeface="Wingdings" pitchFamily="2" charset="2"/>
              <a:buChar char="§"/>
            </a:pPr>
            <a:r>
              <a:rPr lang="en-US" altLang="en-US" sz="2000" dirty="0"/>
              <a:t>Diagnostic Process:</a:t>
            </a:r>
          </a:p>
          <a:p>
            <a:pPr lvl="1">
              <a:buSzTx/>
            </a:pPr>
            <a:r>
              <a:rPr lang="en-US" altLang="en-US" sz="1600" dirty="0"/>
              <a:t>History taking</a:t>
            </a:r>
          </a:p>
          <a:p>
            <a:pPr lvl="1">
              <a:buSzTx/>
            </a:pPr>
            <a:r>
              <a:rPr lang="en-US" altLang="en-US" sz="1600" dirty="0"/>
              <a:t>Physical Exam</a:t>
            </a:r>
          </a:p>
          <a:p>
            <a:pPr lvl="1">
              <a:buSzTx/>
            </a:pPr>
            <a:r>
              <a:rPr lang="en-US" altLang="en-US" sz="1600" dirty="0"/>
              <a:t>Review of objective data</a:t>
            </a:r>
          </a:p>
          <a:p>
            <a:pPr lvl="1">
              <a:buSzTx/>
            </a:pPr>
            <a:r>
              <a:rPr lang="en-US" altLang="en-US" sz="1600" dirty="0"/>
              <a:t>Formulation – divergent then convergent thinking around a differential diagnosis, working diagnosis and proposed treatment plan</a:t>
            </a:r>
          </a:p>
          <a:p>
            <a:pPr lvl="1">
              <a:buSzTx/>
            </a:pPr>
            <a:endParaRPr lang="en-US" altLang="en-US" sz="1600" dirty="0"/>
          </a:p>
          <a:p>
            <a:pPr>
              <a:buSzTx/>
            </a:pPr>
            <a:r>
              <a:rPr lang="en-US" altLang="en-US" sz="2000" dirty="0"/>
              <a:t>Some highlights of techniques I remember being taught:</a:t>
            </a:r>
          </a:p>
          <a:p>
            <a:pPr lvl="1">
              <a:buSzTx/>
            </a:pPr>
            <a:r>
              <a:rPr lang="en-US" altLang="en-US" sz="1600" dirty="0"/>
              <a:t>Value of a tincture of time – both forward (let’s see how this plays out a bit) and reverse (bad things get worse, you’ve been pretty stable)</a:t>
            </a:r>
          </a:p>
          <a:p>
            <a:pPr lvl="1">
              <a:buSzTx/>
            </a:pPr>
            <a:r>
              <a:rPr lang="en-US" altLang="en-US" sz="1600" dirty="0"/>
              <a:t>“Worst-case scenario” differentials – in my day, everyone was suspected of having Lupus or Wegener’s Granulomatosis</a:t>
            </a:r>
          </a:p>
          <a:p>
            <a:pPr lvl="1">
              <a:buSzTx/>
            </a:pPr>
            <a:r>
              <a:rPr lang="en-US" altLang="en-US" sz="1600" dirty="0"/>
              <a:t>Ducks, Horses and Zebras</a:t>
            </a:r>
          </a:p>
          <a:p>
            <a:pPr lvl="1">
              <a:buSzTx/>
            </a:pPr>
            <a:r>
              <a:rPr lang="en-US" altLang="en-US" sz="1600" dirty="0"/>
              <a:t>Never underestimate the power of a careful history</a:t>
            </a:r>
          </a:p>
          <a:p>
            <a:pPr lvl="1">
              <a:buSzTx/>
            </a:pPr>
            <a:endParaRPr lang="en-US" altLang="en-US" sz="1600" dirty="0"/>
          </a:p>
          <a:p>
            <a:pPr lvl="1">
              <a:buSzTx/>
            </a:pPr>
            <a:endParaRPr lang="en-US" altLang="en-US" sz="1600" dirty="0"/>
          </a:p>
          <a:p>
            <a:pPr>
              <a:buSzTx/>
              <a:buFont typeface="Wingdings" pitchFamily="2" charset="2"/>
              <a:buChar char="§"/>
            </a:pPr>
            <a:endParaRPr lang="en-US" alt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Now Think Back to Your Last Patient Session</a:t>
            </a:r>
          </a:p>
        </p:txBody>
      </p:sp>
      <p:sp>
        <p:nvSpPr>
          <p:cNvPr id="3" name="Content Placeholder 2"/>
          <p:cNvSpPr>
            <a:spLocks noGrp="1"/>
          </p:cNvSpPr>
          <p:nvPr>
            <p:ph idx="1"/>
          </p:nvPr>
        </p:nvSpPr>
        <p:spPr>
          <a:xfrm>
            <a:off x="685800" y="1676400"/>
            <a:ext cx="7772400" cy="3867150"/>
          </a:xfrm>
        </p:spPr>
        <p:txBody>
          <a:bodyPr/>
          <a:lstStyle/>
          <a:p>
            <a:r>
              <a:rPr lang="en-US" sz="2800" dirty="0"/>
              <a:t>When did you think you knew what was going on?</a:t>
            </a:r>
          </a:p>
          <a:p>
            <a:pPr lvl="1"/>
            <a:r>
              <a:rPr lang="en-US" sz="2400" dirty="0"/>
              <a:t>When all available information points to a horse not a zebra?</a:t>
            </a:r>
          </a:p>
          <a:p>
            <a:pPr lvl="1"/>
            <a:r>
              <a:rPr lang="en-US" sz="2400" dirty="0"/>
              <a:t>Within 10 seconds of your patient beginning their story?</a:t>
            </a:r>
          </a:p>
          <a:p>
            <a:pPr lvl="1"/>
            <a:r>
              <a:rPr lang="en-US" sz="2400" dirty="0"/>
              <a:t>When you recalled the news report about widespread influenza in the region?</a:t>
            </a:r>
          </a:p>
          <a:p>
            <a:pPr lvl="1"/>
            <a:r>
              <a:rPr lang="en-US" sz="2400" dirty="0"/>
              <a:t>When you saw the chief complaint recorded by your assistant?</a:t>
            </a:r>
          </a:p>
          <a:p>
            <a:pPr lvl="1"/>
            <a:r>
              <a:rPr lang="en-US" sz="2400" dirty="0"/>
              <a:t>When you saw the patient’s name on your schedule?</a:t>
            </a:r>
          </a:p>
        </p:txBody>
      </p:sp>
    </p:spTree>
    <p:extLst>
      <p:ext uri="{BB962C8B-B14F-4D97-AF65-F5344CB8AC3E}">
        <p14:creationId xmlns:p14="http://schemas.microsoft.com/office/powerpoint/2010/main" val="176163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Your Best Strength Can Add Risk</a:t>
            </a:r>
          </a:p>
        </p:txBody>
      </p:sp>
      <p:sp>
        <p:nvSpPr>
          <p:cNvPr id="3" name="Content Placeholder 2"/>
          <p:cNvSpPr>
            <a:spLocks noGrp="1"/>
          </p:cNvSpPr>
          <p:nvPr>
            <p:ph idx="1"/>
          </p:nvPr>
        </p:nvSpPr>
        <p:spPr>
          <a:xfrm>
            <a:off x="685800" y="1676400"/>
            <a:ext cx="7772400" cy="4876800"/>
          </a:xfrm>
        </p:spPr>
        <p:txBody>
          <a:bodyPr/>
          <a:lstStyle/>
          <a:p>
            <a:pPr marL="0" indent="0" algn="ctr">
              <a:buNone/>
            </a:pPr>
            <a:r>
              <a:rPr lang="en-US" sz="2000" dirty="0"/>
              <a:t>      Our Best Training</a:t>
            </a:r>
          </a:p>
          <a:p>
            <a:pPr marL="457200" lvl="1" indent="0" algn="ctr">
              <a:buNone/>
            </a:pPr>
            <a:r>
              <a:rPr lang="en-US" sz="2000" dirty="0"/>
              <a:t>+</a:t>
            </a:r>
          </a:p>
          <a:p>
            <a:pPr marL="457200" lvl="1" indent="0" algn="ctr">
              <a:buNone/>
            </a:pPr>
            <a:r>
              <a:rPr lang="en-US" sz="2000" dirty="0"/>
              <a:t>Years of Experience</a:t>
            </a:r>
          </a:p>
          <a:p>
            <a:pPr marL="457200" lvl="1" indent="0" algn="ctr">
              <a:buNone/>
            </a:pPr>
            <a:r>
              <a:rPr lang="en-US" sz="2000" dirty="0"/>
              <a:t>+</a:t>
            </a:r>
          </a:p>
          <a:p>
            <a:pPr marL="457200" lvl="1" indent="0" algn="ctr">
              <a:buNone/>
            </a:pPr>
            <a:r>
              <a:rPr lang="en-US" sz="2000" dirty="0"/>
              <a:t>Routine of Practice</a:t>
            </a:r>
          </a:p>
          <a:p>
            <a:pPr marL="457200" lvl="1" indent="0" algn="ctr">
              <a:buNone/>
            </a:pPr>
            <a:r>
              <a:rPr lang="en-US" sz="2000" dirty="0"/>
              <a:t>+</a:t>
            </a:r>
          </a:p>
          <a:p>
            <a:pPr marL="457200" lvl="1" indent="0" algn="ctr">
              <a:buNone/>
            </a:pPr>
            <a:r>
              <a:rPr lang="en-US" sz="2000" dirty="0"/>
              <a:t>Patient Volume, Efficiency and Productivity Pressures</a:t>
            </a:r>
          </a:p>
          <a:p>
            <a:pPr marL="457200" lvl="1" indent="0" algn="ctr">
              <a:buNone/>
            </a:pPr>
            <a:endParaRPr lang="en-US" dirty="0"/>
          </a:p>
          <a:p>
            <a:pPr marL="457200" lvl="1" indent="0" algn="ctr">
              <a:buNone/>
            </a:pPr>
            <a:r>
              <a:rPr lang="en-US" sz="2000" dirty="0"/>
              <a:t>We get really good at arriving at a diagnostic conclusion quickly, and with as little information as is necessary</a:t>
            </a:r>
          </a:p>
          <a:p>
            <a:pPr marL="457200" lvl="1" indent="0" algn="ctr">
              <a:buNone/>
            </a:pPr>
            <a:endParaRPr lang="en-US" sz="2000" dirty="0"/>
          </a:p>
          <a:p>
            <a:pPr marL="457200" lvl="1" indent="0" algn="ctr">
              <a:buNone/>
            </a:pPr>
            <a:r>
              <a:rPr lang="en-US" sz="2000" dirty="0"/>
              <a:t>Is this a good thing or a bad thing?</a:t>
            </a:r>
          </a:p>
          <a:p>
            <a:pPr marL="457200" lvl="1" indent="0" algn="ctr">
              <a:buNone/>
            </a:pPr>
            <a:r>
              <a:rPr lang="en-US" sz="2000" dirty="0"/>
              <a:t>It depends!</a:t>
            </a:r>
          </a:p>
        </p:txBody>
      </p:sp>
      <p:sp>
        <p:nvSpPr>
          <p:cNvPr id="4" name="Down Arrow 3"/>
          <p:cNvSpPr>
            <a:spLocks noChangeAspect="1"/>
          </p:cNvSpPr>
          <p:nvPr/>
        </p:nvSpPr>
        <p:spPr bwMode="auto">
          <a:xfrm>
            <a:off x="4495800" y="4419600"/>
            <a:ext cx="457200" cy="457200"/>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122969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Common “Brain Traps”</a:t>
            </a:r>
          </a:p>
        </p:txBody>
      </p:sp>
      <p:sp>
        <p:nvSpPr>
          <p:cNvPr id="3" name="Content Placeholder 2"/>
          <p:cNvSpPr>
            <a:spLocks noGrp="1"/>
          </p:cNvSpPr>
          <p:nvPr>
            <p:ph idx="1"/>
          </p:nvPr>
        </p:nvSpPr>
        <p:spPr/>
        <p:txBody>
          <a:bodyPr/>
          <a:lstStyle/>
          <a:p>
            <a:r>
              <a:rPr lang="en-US" dirty="0"/>
              <a:t>Cognitive Biases or Cognitive Dispositions </a:t>
            </a:r>
            <a:r>
              <a:rPr lang="en-US" sz="2800" dirty="0"/>
              <a:t>to Respond</a:t>
            </a:r>
          </a:p>
          <a:p>
            <a:pPr lvl="0"/>
            <a:r>
              <a:rPr lang="en-US" sz="2000" b="1" dirty="0"/>
              <a:t>Anchoring</a:t>
            </a:r>
            <a:r>
              <a:rPr lang="en-US" sz="2000" dirty="0"/>
              <a:t>: the tendency to perceptually lock onto salient features in the patient’s initial presentation too early in the diagnostic process, and failing to adjust this initial impression in the light of later information. This CDR may be severely compounded by the confirmation bias.</a:t>
            </a:r>
          </a:p>
          <a:p>
            <a:pPr lvl="0"/>
            <a:r>
              <a:rPr lang="en-US" sz="2000" b="1" dirty="0"/>
              <a:t>Confirmation bias</a:t>
            </a:r>
            <a:r>
              <a:rPr lang="en-US" sz="2000" dirty="0"/>
              <a:t>: the tendency to look for confirming evidence to support a diagnosis rather than look for disconfirming evidence to refute it, despite the latter often being more persuasive and definitive.</a:t>
            </a:r>
          </a:p>
          <a:p>
            <a:pPr lvl="0"/>
            <a:r>
              <a:rPr lang="en-US" sz="2000" b="1" dirty="0"/>
              <a:t>Premature closure</a:t>
            </a:r>
            <a:r>
              <a:rPr lang="en-US" sz="2000" dirty="0"/>
              <a:t>: a powerful CDR accounting for a high proportion of missed diagnoses. It is the tendency to apply premature closure to the decision-making process, accepting a diagnosis before it has been fully verified. The consequences of the bias are reflected in the maxim: ‘‘When the diagnosis is made, the thinking stops.’’</a:t>
            </a:r>
          </a:p>
          <a:p>
            <a:pPr marL="457200" lvl="1" indent="0">
              <a:buNone/>
            </a:pPr>
            <a:endParaRPr lang="en-US" dirty="0"/>
          </a:p>
        </p:txBody>
      </p:sp>
    </p:spTree>
    <p:extLst>
      <p:ext uri="{BB962C8B-B14F-4D97-AF65-F5344CB8AC3E}">
        <p14:creationId xmlns:p14="http://schemas.microsoft.com/office/powerpoint/2010/main" val="2258601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Strategies</a:t>
            </a:r>
          </a:p>
        </p:txBody>
      </p:sp>
      <p:sp>
        <p:nvSpPr>
          <p:cNvPr id="3" name="Content Placeholder 2"/>
          <p:cNvSpPr>
            <a:spLocks noGrp="1"/>
          </p:cNvSpPr>
          <p:nvPr>
            <p:ph idx="1"/>
          </p:nvPr>
        </p:nvSpPr>
        <p:spPr/>
        <p:txBody>
          <a:bodyPr/>
          <a:lstStyle/>
          <a:p>
            <a:r>
              <a:rPr lang="en-US" dirty="0"/>
              <a:t>“Hypothesis testing” of a working diagnosis with your patients</a:t>
            </a:r>
          </a:p>
          <a:p>
            <a:endParaRPr lang="en-US" dirty="0"/>
          </a:p>
          <a:p>
            <a:r>
              <a:rPr lang="en-US" dirty="0"/>
              <a:t>Checklists to stall premature closure</a:t>
            </a:r>
          </a:p>
          <a:p>
            <a:endParaRPr lang="en-US" dirty="0"/>
          </a:p>
          <a:p>
            <a:r>
              <a:rPr lang="en-US" dirty="0"/>
              <a:t>Look for other possible explanations and disconfirming information with patients to mitigate anchoring and confirmation bias</a:t>
            </a:r>
          </a:p>
        </p:txBody>
      </p:sp>
    </p:spTree>
    <p:extLst>
      <p:ext uri="{BB962C8B-B14F-4D97-AF65-F5344CB8AC3E}">
        <p14:creationId xmlns:p14="http://schemas.microsoft.com/office/powerpoint/2010/main" val="3303370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Try This at Home!</a:t>
            </a:r>
          </a:p>
        </p:txBody>
      </p:sp>
      <p:sp>
        <p:nvSpPr>
          <p:cNvPr id="3" name="Content Placeholder 2"/>
          <p:cNvSpPr>
            <a:spLocks noGrp="1"/>
          </p:cNvSpPr>
          <p:nvPr>
            <p:ph idx="1"/>
          </p:nvPr>
        </p:nvSpPr>
        <p:spPr/>
        <p:txBody>
          <a:bodyPr/>
          <a:lstStyle/>
          <a:p>
            <a:r>
              <a:rPr lang="en-US" sz="2800" dirty="0"/>
              <a:t>Proposed small tests of change in your packets</a:t>
            </a:r>
          </a:p>
          <a:p>
            <a:r>
              <a:rPr lang="en-US" sz="2800" dirty="0"/>
              <a:t>Looking for volunteer clinicians to try these strategies with 1 or 2 patients before May 4</a:t>
            </a:r>
            <a:r>
              <a:rPr lang="en-US" sz="2800" baseline="30000" dirty="0"/>
              <a:t>th</a:t>
            </a:r>
            <a:r>
              <a:rPr lang="en-US" sz="2800" dirty="0"/>
              <a:t> Learning Session and share your experience</a:t>
            </a:r>
          </a:p>
          <a:p>
            <a:r>
              <a:rPr lang="en-US" sz="2800" dirty="0"/>
              <a:t>Use the tests as suggested, or modify (but don’t get too fancy!)</a:t>
            </a:r>
          </a:p>
          <a:p>
            <a:r>
              <a:rPr lang="en-US" sz="2800" dirty="0"/>
              <a:t>Record your observations, experience, outcomes</a:t>
            </a:r>
          </a:p>
        </p:txBody>
      </p:sp>
    </p:spTree>
    <p:extLst>
      <p:ext uri="{BB962C8B-B14F-4D97-AF65-F5344CB8AC3E}">
        <p14:creationId xmlns:p14="http://schemas.microsoft.com/office/powerpoint/2010/main" val="2132884665"/>
      </p:ext>
    </p:extLst>
  </p:cSld>
  <p:clrMapOvr>
    <a:masterClrMapping/>
  </p:clrMapOvr>
</p:sld>
</file>

<file path=ppt/theme/theme1.xml><?xml version="1.0" encoding="utf-8"?>
<a:theme xmlns:a="http://schemas.openxmlformats.org/drawingml/2006/main" name="powerpoint template Mount Auburn Office Practice Improvement Projec">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template Mount Auburn Office Practice Improvement Projec</Template>
  <TotalTime>1320</TotalTime>
  <Words>519</Words>
  <Application>Microsoft Office PowerPoint</Application>
  <PresentationFormat>On-screen Show (4:3)</PresentationFormat>
  <Paragraphs>55</Paragraphs>
  <Slides>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Monotype Sorts</vt:lpstr>
      <vt:lpstr>Times New Roman</vt:lpstr>
      <vt:lpstr>Wingdings</vt:lpstr>
      <vt:lpstr>powerpoint template Mount Auburn Office Practice Improvement Projec</vt:lpstr>
      <vt:lpstr>Brain Teaser – Try This at Home?</vt:lpstr>
      <vt:lpstr>Think Back to Your Training</vt:lpstr>
      <vt:lpstr>Now Think Back to Your Last Patient Session</vt:lpstr>
      <vt:lpstr>Your Best Strength Can Add Risk</vt:lpstr>
      <vt:lpstr>Three Common “Brain Traps”</vt:lpstr>
      <vt:lpstr>Potential Strategies</vt:lpstr>
      <vt:lpstr>Do Try This at Home!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Biocchi</dc:creator>
  <cp:lastModifiedBy>Karen Boudreau</cp:lastModifiedBy>
  <cp:revision>40</cp:revision>
  <cp:lastPrinted>2016-03-02T19:53:28Z</cp:lastPrinted>
  <dcterms:created xsi:type="dcterms:W3CDTF">2016-02-16T16:48:05Z</dcterms:created>
  <dcterms:modified xsi:type="dcterms:W3CDTF">2016-03-03T16:32:29Z</dcterms:modified>
</cp:coreProperties>
</file>